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835D4C-09B8-4BA4-833E-A5A7114CF53A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E7C90C-FB4D-4C2D-AE2B-BD3F4271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0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6398D-5E16-41DF-9813-CB74FAB4851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8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9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1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1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3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0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4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6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7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4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2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0000">
                <a:schemeClr val="tx1">
                  <a:alpha val="80000"/>
                  <a:lumMod val="28000"/>
                  <a:lumOff val="72000"/>
                </a:schemeClr>
              </a:gs>
              <a:gs pos="90000">
                <a:schemeClr val="tx1">
                  <a:lumMod val="46000"/>
                  <a:lumOff val="54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0" t="11992" r="7110" b="11602"/>
          <a:stretch/>
        </p:blipFill>
        <p:spPr>
          <a:xfrm>
            <a:off x="0" y="-25400"/>
            <a:ext cx="9144000" cy="6883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21914" tIns="60957" rIns="121914" bIns="6095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21914" tIns="60957" rIns="121914" bIns="609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CE16CEF6-0CA7-4BED-A1CC-9DD53D08D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40"/>
              <a:t>10/24/2016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21914" tIns="60957" rIns="121914" bIns="60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68FEBA0B-8126-460E-B17F-C4605A04FF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2700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6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33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Merge 10"/>
          <p:cNvSpPr/>
          <p:nvPr/>
        </p:nvSpPr>
        <p:spPr>
          <a:xfrm>
            <a:off x="334085" y="-1"/>
            <a:ext cx="8458200" cy="527889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548 w 10000"/>
              <a:gd name="connsiteY2" fmla="*/ 8882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548 w 10000"/>
              <a:gd name="connsiteY2" fmla="*/ 8882 h 10000"/>
              <a:gd name="connsiteX3" fmla="*/ 5000 w 10000"/>
              <a:gd name="connsiteY3" fmla="*/ 10000 h 10000"/>
              <a:gd name="connsiteX4" fmla="*/ 4453 w 10000"/>
              <a:gd name="connsiteY4" fmla="*/ 8896 h 10000"/>
              <a:gd name="connsiteX5" fmla="*/ 0 w 10000"/>
              <a:gd name="connsiteY5" fmla="*/ 0 h 10000"/>
              <a:gd name="connsiteX0" fmla="*/ 0 w 10000"/>
              <a:gd name="connsiteY0" fmla="*/ 0 h 8900"/>
              <a:gd name="connsiteX1" fmla="*/ 10000 w 10000"/>
              <a:gd name="connsiteY1" fmla="*/ 0 h 8900"/>
              <a:gd name="connsiteX2" fmla="*/ 5548 w 10000"/>
              <a:gd name="connsiteY2" fmla="*/ 8882 h 8900"/>
              <a:gd name="connsiteX3" fmla="*/ 5014 w 10000"/>
              <a:gd name="connsiteY3" fmla="*/ 8900 h 8900"/>
              <a:gd name="connsiteX4" fmla="*/ 4453 w 10000"/>
              <a:gd name="connsiteY4" fmla="*/ 8896 h 8900"/>
              <a:gd name="connsiteX5" fmla="*/ 0 w 10000"/>
              <a:gd name="connsiteY5" fmla="*/ 0 h 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8900">
                <a:moveTo>
                  <a:pt x="0" y="0"/>
                </a:moveTo>
                <a:lnTo>
                  <a:pt x="10000" y="0"/>
                </a:lnTo>
                <a:lnTo>
                  <a:pt x="5548" y="8882"/>
                </a:lnTo>
                <a:lnTo>
                  <a:pt x="5014" y="8900"/>
                </a:lnTo>
                <a:lnTo>
                  <a:pt x="4453" y="889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1000">
                <a:schemeClr val="bg1">
                  <a:lumMod val="50000"/>
                </a:schemeClr>
              </a:gs>
              <a:gs pos="68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rmAutofit/>
          </a:bodyPr>
          <a:lstStyle/>
          <a:p>
            <a:pPr algn="ctr" defTabSz="121911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9165" y="18232"/>
            <a:ext cx="3166035" cy="4406841"/>
          </a:xfrm>
          <a:prstGeom prst="straightConnector1">
            <a:avLst/>
          </a:prstGeom>
          <a:ln w="38100" cap="rnd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638795" y="18232"/>
            <a:ext cx="3158572" cy="4406841"/>
          </a:xfrm>
          <a:prstGeom prst="straightConnector1">
            <a:avLst/>
          </a:prstGeom>
          <a:ln w="381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Terminator 21"/>
          <p:cNvSpPr/>
          <p:nvPr/>
        </p:nvSpPr>
        <p:spPr>
          <a:xfrm>
            <a:off x="745130" y="1284827"/>
            <a:ext cx="1676401" cy="651663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Antisocial Peers</a:t>
            </a:r>
          </a:p>
        </p:txBody>
      </p:sp>
      <p:sp>
        <p:nvSpPr>
          <p:cNvPr id="23" name="Flowchart: Terminator 22"/>
          <p:cNvSpPr/>
          <p:nvPr/>
        </p:nvSpPr>
        <p:spPr>
          <a:xfrm>
            <a:off x="1346521" y="2300291"/>
            <a:ext cx="1676401" cy="662413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Antisocial Personality</a:t>
            </a:r>
          </a:p>
        </p:txBody>
      </p:sp>
      <p:sp>
        <p:nvSpPr>
          <p:cNvPr id="24" name="Flowchart: Terminator 23"/>
          <p:cNvSpPr/>
          <p:nvPr/>
        </p:nvSpPr>
        <p:spPr>
          <a:xfrm>
            <a:off x="1905000" y="3374468"/>
            <a:ext cx="1676401" cy="639781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Antisocial Behavior Patterns</a:t>
            </a:r>
          </a:p>
        </p:txBody>
      </p:sp>
      <p:sp>
        <p:nvSpPr>
          <p:cNvPr id="25" name="Flowchart: Terminator 24"/>
          <p:cNvSpPr/>
          <p:nvPr/>
        </p:nvSpPr>
        <p:spPr>
          <a:xfrm>
            <a:off x="3200400" y="4425069"/>
            <a:ext cx="2819399" cy="1232488"/>
          </a:xfrm>
          <a:prstGeom prst="flowChartTerminator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400" dirty="0">
                <a:solidFill>
                  <a:prstClr val="white"/>
                </a:solidFill>
              </a:rPr>
              <a:t>The greater number of the needs addressed simultaneously </a:t>
            </a:r>
            <a:r>
              <a:rPr lang="en-US" sz="1400" dirty="0" smtClean="0">
                <a:solidFill>
                  <a:prstClr val="white"/>
                </a:solidFill>
              </a:rPr>
              <a:t>can provide </a:t>
            </a:r>
            <a:r>
              <a:rPr lang="en-US" sz="1400" dirty="0">
                <a:solidFill>
                  <a:prstClr val="white"/>
                </a:solidFill>
              </a:rPr>
              <a:t>the </a:t>
            </a:r>
            <a:r>
              <a:rPr lang="en-US" sz="1400" dirty="0" smtClean="0">
                <a:solidFill>
                  <a:prstClr val="white"/>
                </a:solidFill>
              </a:rPr>
              <a:t> </a:t>
            </a:r>
            <a:r>
              <a:rPr lang="en-US" sz="1400" dirty="0" smtClean="0">
                <a:solidFill>
                  <a:prstClr val="white"/>
                </a:solidFill>
              </a:rPr>
              <a:t> greatest behavior </a:t>
            </a:r>
            <a:r>
              <a:rPr lang="en-US" sz="1400" dirty="0">
                <a:solidFill>
                  <a:prstClr val="white"/>
                </a:solidFill>
              </a:rPr>
              <a:t>change.</a:t>
            </a:r>
          </a:p>
          <a:p>
            <a:pPr algn="ctr" defTabSz="1219110"/>
            <a:r>
              <a:rPr lang="en-US" sz="1400" dirty="0">
                <a:solidFill>
                  <a:prstClr val="white"/>
                </a:solidFill>
              </a:rPr>
              <a:t>Failure  </a:t>
            </a:r>
            <a:r>
              <a:rPr lang="en-US" sz="1400" dirty="0" smtClean="0">
                <a:solidFill>
                  <a:prstClr val="white"/>
                </a:solidFill>
              </a:rPr>
              <a:t>often results </a:t>
            </a:r>
            <a:r>
              <a:rPr lang="en-US" sz="1400" dirty="0" smtClean="0">
                <a:solidFill>
                  <a:prstClr val="white"/>
                </a:solidFill>
              </a:rPr>
              <a:t>in </a:t>
            </a:r>
            <a:r>
              <a:rPr lang="en-US" sz="1400" dirty="0">
                <a:solidFill>
                  <a:prstClr val="white"/>
                </a:solidFill>
              </a:rPr>
              <a:t>..</a:t>
            </a:r>
          </a:p>
        </p:txBody>
      </p:sp>
      <p:sp>
        <p:nvSpPr>
          <p:cNvPr id="26" name="Flowchart: Terminator 25"/>
          <p:cNvSpPr/>
          <p:nvPr/>
        </p:nvSpPr>
        <p:spPr>
          <a:xfrm>
            <a:off x="6663157" y="1273103"/>
            <a:ext cx="1676401" cy="663384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Dysfunctional Family</a:t>
            </a:r>
          </a:p>
        </p:txBody>
      </p:sp>
      <p:sp>
        <p:nvSpPr>
          <p:cNvPr id="27" name="Flowchart: Terminator 26"/>
          <p:cNvSpPr/>
          <p:nvPr/>
        </p:nvSpPr>
        <p:spPr>
          <a:xfrm>
            <a:off x="6132764" y="2331847"/>
            <a:ext cx="1676401" cy="661748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Employment Issues</a:t>
            </a:r>
          </a:p>
        </p:txBody>
      </p:sp>
      <p:sp>
        <p:nvSpPr>
          <p:cNvPr id="28" name="Flowchart: Terminator 27"/>
          <p:cNvSpPr/>
          <p:nvPr/>
        </p:nvSpPr>
        <p:spPr>
          <a:xfrm>
            <a:off x="5612828" y="3362116"/>
            <a:ext cx="1676401" cy="652133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Substance Abuse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206064" y="5791199"/>
            <a:ext cx="4880535" cy="609601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rmAutofit fontScale="85000" lnSpcReduction="10000"/>
          </a:bodyPr>
          <a:lstStyle/>
          <a:p>
            <a:pPr algn="ctr" defTabSz="1219110"/>
            <a:r>
              <a:rPr lang="en-US" dirty="0">
                <a:solidFill>
                  <a:prstClr val="white"/>
                </a:solidFill>
              </a:rPr>
              <a:t>..a life of involvement with the Criminal Justice System</a:t>
            </a:r>
          </a:p>
        </p:txBody>
      </p:sp>
      <p:sp>
        <p:nvSpPr>
          <p:cNvPr id="30" name="Flowchart: Terminator 29"/>
          <p:cNvSpPr/>
          <p:nvPr/>
        </p:nvSpPr>
        <p:spPr>
          <a:xfrm>
            <a:off x="169588" y="247748"/>
            <a:ext cx="1862413" cy="649861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Antisocial Attitudes and Orientation</a:t>
            </a:r>
          </a:p>
        </p:txBody>
      </p:sp>
      <p:sp>
        <p:nvSpPr>
          <p:cNvPr id="31" name="Flowchart: Terminator 30"/>
          <p:cNvSpPr/>
          <p:nvPr/>
        </p:nvSpPr>
        <p:spPr>
          <a:xfrm>
            <a:off x="6663156" y="245954"/>
            <a:ext cx="2267493" cy="651657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14300" dir="5400000" sx="90000" sy="-19000" rotWithShape="0">
              <a:prstClr val="black">
                <a:alpha val="18000"/>
              </a:prstClr>
            </a:outerShdw>
          </a:effectLst>
          <a:scene3d>
            <a:camera prst="orthographicFront"/>
            <a:lightRig rig="contrasting" dir="t"/>
          </a:scene3d>
          <a:sp3d prstMaterial="softEdge">
            <a:bevelT w="1206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>
            <a:noAutofit/>
          </a:bodyPr>
          <a:lstStyle/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Lack of pro-social leisure and recreational activities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434679" y="624909"/>
            <a:ext cx="2286000" cy="1848729"/>
          </a:xfrm>
          <a:prstGeom prst="roundRect">
            <a:avLst>
              <a:gd name="adj" fmla="val 6760"/>
            </a:avLst>
          </a:prstGeom>
          <a:solidFill>
            <a:schemeClr val="tx1">
              <a:lumMod val="85000"/>
              <a:lumOff val="15000"/>
              <a:alpha val="34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52400" dist="152400" dir="5400000" sx="90000" sy="-19000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60956" rIns="121912" bIns="60956" rtlCol="0" anchor="t" anchorCtr="0">
            <a:normAutofit lnSpcReduction="10000"/>
          </a:bodyPr>
          <a:lstStyle/>
          <a:p>
            <a:pPr algn="ctr" defTabSz="1219110"/>
            <a:r>
              <a:rPr lang="en-US" b="1" dirty="0">
                <a:solidFill>
                  <a:prstClr val="white"/>
                </a:solidFill>
              </a:rPr>
              <a:t>The Central Eight</a:t>
            </a:r>
          </a:p>
          <a:p>
            <a:pPr algn="ctr" defTabSz="1219110"/>
            <a:r>
              <a:rPr lang="en-US" b="1" dirty="0">
                <a:solidFill>
                  <a:prstClr val="white"/>
                </a:solidFill>
              </a:rPr>
              <a:t>Criminogenic Needs</a:t>
            </a:r>
            <a:endParaRPr lang="en-US" sz="1500" b="1" dirty="0">
              <a:solidFill>
                <a:prstClr val="white"/>
              </a:solidFill>
            </a:endParaRPr>
          </a:p>
          <a:p>
            <a:pPr algn="ctr" defTabSz="1219110"/>
            <a:endParaRPr lang="en-US" sz="1500" dirty="0">
              <a:solidFill>
                <a:prstClr val="white"/>
              </a:solidFill>
            </a:endParaRPr>
          </a:p>
          <a:p>
            <a:pPr algn="ctr" defTabSz="1219110"/>
            <a:r>
              <a:rPr lang="en-US" sz="1600" dirty="0">
                <a:solidFill>
                  <a:prstClr val="white"/>
                </a:solidFill>
              </a:rPr>
              <a:t>These are the factors that contribute to criminal justice involvement</a:t>
            </a:r>
          </a:p>
        </p:txBody>
      </p:sp>
    </p:spTree>
    <p:extLst>
      <p:ext uri="{BB962C8B-B14F-4D97-AF65-F5344CB8AC3E}">
        <p14:creationId xmlns:p14="http://schemas.microsoft.com/office/powerpoint/2010/main" val="14361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4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decel="4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decel="4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decel="4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4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decel="4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4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9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9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"/>
                            </p:stCondLst>
                            <p:childTnLst>
                              <p:par>
                                <p:cTn id="5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7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flow_chart">
      <a:dk1>
        <a:sysClr val="windowText" lastClr="000000"/>
      </a:dk1>
      <a:lt1>
        <a:sysClr val="window" lastClr="FFFFFF"/>
      </a:lt1>
      <a:dk2>
        <a:srgbClr val="037FF9"/>
      </a:dk2>
      <a:lt2>
        <a:srgbClr val="EEECE1"/>
      </a:lt2>
      <a:accent1>
        <a:srgbClr val="00C0FF"/>
      </a:accent1>
      <a:accent2>
        <a:srgbClr val="82E300"/>
      </a:accent2>
      <a:accent3>
        <a:srgbClr val="A5059D"/>
      </a:accent3>
      <a:accent4>
        <a:srgbClr val="FA8710"/>
      </a:accent4>
      <a:accent5>
        <a:srgbClr val="FC0280"/>
      </a:accent5>
      <a:accent6>
        <a:srgbClr val="F417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70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King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Noble-Desy, Patty</dc:creator>
  <cp:lastModifiedBy>Noble-Desy, Patty</cp:lastModifiedBy>
  <cp:revision>4</cp:revision>
  <cp:lastPrinted>2016-10-24T23:27:32Z</cp:lastPrinted>
  <dcterms:created xsi:type="dcterms:W3CDTF">2016-10-21T21:38:38Z</dcterms:created>
  <dcterms:modified xsi:type="dcterms:W3CDTF">2016-10-24T23:27:35Z</dcterms:modified>
</cp:coreProperties>
</file>